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2" r:id="rId5"/>
    <p:sldId id="257" r:id="rId6"/>
    <p:sldId id="259" r:id="rId7"/>
    <p:sldId id="267" r:id="rId8"/>
    <p:sldId id="266" r:id="rId9"/>
    <p:sldId id="268" r:id="rId10"/>
    <p:sldId id="261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11CD4-8854-4BE9-98BB-2F2C89A12448}" v="2" dt="2022-04-08T19:51:06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a Lin" userId="bfe7f4d282bede4f" providerId="LiveId" clId="{27811CD4-8854-4BE9-98BB-2F2C89A12448}"/>
    <pc:docChg chg="custSel addSld delSld modSld">
      <pc:chgData name="Yuka Lin" userId="bfe7f4d282bede4f" providerId="LiveId" clId="{27811CD4-8854-4BE9-98BB-2F2C89A12448}" dt="2022-04-08T19:51:06.807" v="363"/>
      <pc:docMkLst>
        <pc:docMk/>
      </pc:docMkLst>
      <pc:sldChg chg="modSp mod">
        <pc:chgData name="Yuka Lin" userId="bfe7f4d282bede4f" providerId="LiveId" clId="{27811CD4-8854-4BE9-98BB-2F2C89A12448}" dt="2022-04-08T19:36:44.912" v="8" actId="20577"/>
        <pc:sldMkLst>
          <pc:docMk/>
          <pc:sldMk cId="3230963022" sldId="259"/>
        </pc:sldMkLst>
        <pc:spChg chg="mod">
          <ac:chgData name="Yuka Lin" userId="bfe7f4d282bede4f" providerId="LiveId" clId="{27811CD4-8854-4BE9-98BB-2F2C89A12448}" dt="2022-04-08T19:36:44.912" v="8" actId="20577"/>
          <ac:spMkLst>
            <pc:docMk/>
            <pc:sldMk cId="3230963022" sldId="259"/>
            <ac:spMk id="7" creationId="{14A587F2-F272-491D-8AB2-C7FBF4E36F00}"/>
          </ac:spMkLst>
        </pc:spChg>
      </pc:sldChg>
      <pc:sldChg chg="modSp mod">
        <pc:chgData name="Yuka Lin" userId="bfe7f4d282bede4f" providerId="LiveId" clId="{27811CD4-8854-4BE9-98BB-2F2C89A12448}" dt="2022-04-08T19:34:08.143" v="6" actId="27636"/>
        <pc:sldMkLst>
          <pc:docMk/>
          <pc:sldMk cId="792469561" sldId="261"/>
        </pc:sldMkLst>
        <pc:spChg chg="mod">
          <ac:chgData name="Yuka Lin" userId="bfe7f4d282bede4f" providerId="LiveId" clId="{27811CD4-8854-4BE9-98BB-2F2C89A12448}" dt="2022-04-08T19:34:08.143" v="6" actId="27636"/>
          <ac:spMkLst>
            <pc:docMk/>
            <pc:sldMk cId="792469561" sldId="261"/>
            <ac:spMk id="3" creationId="{B6AC3766-36BC-4A46-9AE1-BC8AC0914BD4}"/>
          </ac:spMkLst>
        </pc:spChg>
      </pc:sldChg>
      <pc:sldChg chg="del">
        <pc:chgData name="Yuka Lin" userId="bfe7f4d282bede4f" providerId="LiveId" clId="{27811CD4-8854-4BE9-98BB-2F2C89A12448}" dt="2022-04-08T19:33:40.665" v="0" actId="2696"/>
        <pc:sldMkLst>
          <pc:docMk/>
          <pc:sldMk cId="1898219815" sldId="263"/>
        </pc:sldMkLst>
      </pc:sldChg>
      <pc:sldChg chg="modSp mod">
        <pc:chgData name="Yuka Lin" userId="bfe7f4d282bede4f" providerId="LiveId" clId="{27811CD4-8854-4BE9-98BB-2F2C89A12448}" dt="2022-04-08T19:36:07.155" v="7" actId="20577"/>
        <pc:sldMkLst>
          <pc:docMk/>
          <pc:sldMk cId="1006707169" sldId="265"/>
        </pc:sldMkLst>
        <pc:spChg chg="mod">
          <ac:chgData name="Yuka Lin" userId="bfe7f4d282bede4f" providerId="LiveId" clId="{27811CD4-8854-4BE9-98BB-2F2C89A12448}" dt="2022-04-08T19:36:07.155" v="7" actId="20577"/>
          <ac:spMkLst>
            <pc:docMk/>
            <pc:sldMk cId="1006707169" sldId="265"/>
            <ac:spMk id="2" creationId="{C414752F-EAB1-47EC-BA70-76199BFC9007}"/>
          </ac:spMkLst>
        </pc:spChg>
      </pc:sldChg>
      <pc:sldChg chg="modSp add del mod">
        <pc:chgData name="Yuka Lin" userId="bfe7f4d282bede4f" providerId="LiveId" clId="{27811CD4-8854-4BE9-98BB-2F2C89A12448}" dt="2022-04-08T19:38:07.726" v="42" actId="47"/>
        <pc:sldMkLst>
          <pc:docMk/>
          <pc:sldMk cId="22283804" sldId="268"/>
        </pc:sldMkLst>
        <pc:spChg chg="mod">
          <ac:chgData name="Yuka Lin" userId="bfe7f4d282bede4f" providerId="LiveId" clId="{27811CD4-8854-4BE9-98BB-2F2C89A12448}" dt="2022-04-08T19:37:56.516" v="41" actId="20577"/>
          <ac:spMkLst>
            <pc:docMk/>
            <pc:sldMk cId="22283804" sldId="268"/>
            <ac:spMk id="2" creationId="{4D3A1335-C246-4414-A355-FD7A5B3BB05D}"/>
          </ac:spMkLst>
        </pc:spChg>
      </pc:sldChg>
      <pc:sldChg chg="addSp modSp new mod">
        <pc:chgData name="Yuka Lin" userId="bfe7f4d282bede4f" providerId="LiveId" clId="{27811CD4-8854-4BE9-98BB-2F2C89A12448}" dt="2022-04-08T19:51:06.807" v="363"/>
        <pc:sldMkLst>
          <pc:docMk/>
          <pc:sldMk cId="55937912" sldId="268"/>
        </pc:sldMkLst>
        <pc:spChg chg="mod">
          <ac:chgData name="Yuka Lin" userId="bfe7f4d282bede4f" providerId="LiveId" clId="{27811CD4-8854-4BE9-98BB-2F2C89A12448}" dt="2022-04-08T19:38:54.077" v="57" actId="20577"/>
          <ac:spMkLst>
            <pc:docMk/>
            <pc:sldMk cId="55937912" sldId="268"/>
            <ac:spMk id="2" creationId="{03485EF7-081A-4832-9E09-C86009CC5C6F}"/>
          </ac:spMkLst>
        </pc:spChg>
        <pc:spChg chg="mod">
          <ac:chgData name="Yuka Lin" userId="bfe7f4d282bede4f" providerId="LiveId" clId="{27811CD4-8854-4BE9-98BB-2F2C89A12448}" dt="2022-04-08T19:50:41.339" v="357" actId="20577"/>
          <ac:spMkLst>
            <pc:docMk/>
            <pc:sldMk cId="55937912" sldId="268"/>
            <ac:spMk id="3" creationId="{86D5486A-133B-43D6-87A7-E6FBEF517C43}"/>
          </ac:spMkLst>
        </pc:spChg>
        <pc:picChg chg="add mod">
          <ac:chgData name="Yuka Lin" userId="bfe7f4d282bede4f" providerId="LiveId" clId="{27811CD4-8854-4BE9-98BB-2F2C89A12448}" dt="2022-04-08T19:51:06.807" v="363"/>
          <ac:picMkLst>
            <pc:docMk/>
            <pc:sldMk cId="55937912" sldId="268"/>
            <ac:picMk id="4" creationId="{6659151D-EA46-428F-A5F3-7849AD7BC8DF}"/>
          </ac:picMkLst>
        </pc:picChg>
        <pc:picChg chg="add mod">
          <ac:chgData name="Yuka Lin" userId="bfe7f4d282bede4f" providerId="LiveId" clId="{27811CD4-8854-4BE9-98BB-2F2C89A12448}" dt="2022-04-08T19:51:06.807" v="363"/>
          <ac:picMkLst>
            <pc:docMk/>
            <pc:sldMk cId="55937912" sldId="268"/>
            <ac:picMk id="5" creationId="{24B1E684-8FD7-435F-BADF-405C153533B8}"/>
          </ac:picMkLst>
        </pc:picChg>
        <pc:picChg chg="add mod">
          <ac:chgData name="Yuka Lin" userId="bfe7f4d282bede4f" providerId="LiveId" clId="{27811CD4-8854-4BE9-98BB-2F2C89A12448}" dt="2022-04-08T19:51:06.807" v="363"/>
          <ac:picMkLst>
            <pc:docMk/>
            <pc:sldMk cId="55937912" sldId="268"/>
            <ac:picMk id="6" creationId="{F1E0CC72-6DAD-4162-A4CC-7ADDB8F44DA2}"/>
          </ac:picMkLst>
        </pc:picChg>
      </pc:sldChg>
      <pc:sldChg chg="addSp delSp modSp add del mod">
        <pc:chgData name="Yuka Lin" userId="bfe7f4d282bede4f" providerId="LiveId" clId="{27811CD4-8854-4BE9-98BB-2F2C89A12448}" dt="2022-04-08T19:51:04.515" v="362" actId="2696"/>
        <pc:sldMkLst>
          <pc:docMk/>
          <pc:sldMk cId="2547022529" sldId="269"/>
        </pc:sldMkLst>
        <pc:spChg chg="del">
          <ac:chgData name="Yuka Lin" userId="bfe7f4d282bede4f" providerId="LiveId" clId="{27811CD4-8854-4BE9-98BB-2F2C89A12448}" dt="2022-04-08T19:50:57.189" v="361" actId="478"/>
          <ac:spMkLst>
            <pc:docMk/>
            <pc:sldMk cId="2547022529" sldId="269"/>
            <ac:spMk id="2" creationId="{4D3A1335-C246-4414-A355-FD7A5B3BB05D}"/>
          </ac:spMkLst>
        </pc:spChg>
        <pc:spChg chg="add mod">
          <ac:chgData name="Yuka Lin" userId="bfe7f4d282bede4f" providerId="LiveId" clId="{27811CD4-8854-4BE9-98BB-2F2C89A12448}" dt="2022-04-08T19:50:57.189" v="361" actId="478"/>
          <ac:spMkLst>
            <pc:docMk/>
            <pc:sldMk cId="2547022529" sldId="269"/>
            <ac:spMk id="4" creationId="{0B2B8FCC-E0BE-4816-AB57-8245F01E9F17}"/>
          </ac:spMkLst>
        </pc:spChg>
        <pc:spChg chg="del">
          <ac:chgData name="Yuka Lin" userId="bfe7f4d282bede4f" providerId="LiveId" clId="{27811CD4-8854-4BE9-98BB-2F2C89A12448}" dt="2022-04-08T19:50:54.726" v="360" actId="478"/>
          <ac:spMkLst>
            <pc:docMk/>
            <pc:sldMk cId="2547022529" sldId="269"/>
            <ac:spMk id="7" creationId="{14A587F2-F272-491D-8AB2-C7FBF4E36F00}"/>
          </ac:spMkLst>
        </pc:spChg>
        <pc:picChg chg="del">
          <ac:chgData name="Yuka Lin" userId="bfe7f4d282bede4f" providerId="LiveId" clId="{27811CD4-8854-4BE9-98BB-2F2C89A12448}" dt="2022-04-08T19:50:52.623" v="359" actId="478"/>
          <ac:picMkLst>
            <pc:docMk/>
            <pc:sldMk cId="2547022529" sldId="269"/>
            <ac:picMk id="17" creationId="{34EF41D4-D627-4CA0-BD16-338E65818F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2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9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8D50-C3F2-40A6-B34E-6BBF8347CF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17DF-2A6B-49B7-A005-CEDA16DD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xiv.org/abs/1710.099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FA85-7A48-4429-88AF-34A7C2E32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2969"/>
            <a:ext cx="7772400" cy="2387600"/>
          </a:xfrm>
        </p:spPr>
        <p:txBody>
          <a:bodyPr>
            <a:noAutofit/>
          </a:bodyPr>
          <a:lstStyle/>
          <a:p>
            <a:r>
              <a:rPr lang="en-US" sz="4400" dirty="0"/>
              <a:t>Low Frequency Prototype of Laser Interferometer Suspensions for Gravitational Wave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1545-786E-468C-83FA-CD9A65CA1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Presentation By: </a:t>
            </a:r>
            <a:r>
              <a:rPr lang="en-US" dirty="0"/>
              <a:t>Yuka Lin and Skylar Kemper</a:t>
            </a:r>
          </a:p>
          <a:p>
            <a:r>
              <a:rPr lang="en-US" b="1" dirty="0"/>
              <a:t>Mentor:</a:t>
            </a:r>
            <a:r>
              <a:rPr lang="en-US" dirty="0"/>
              <a:t> Dr. Michele Zanolin (Department of Astronomy &amp; Physics)</a:t>
            </a:r>
          </a:p>
          <a:p>
            <a:r>
              <a:rPr lang="en-US" i="1" dirty="0"/>
              <a:t>Embry-Riddle Aeronautical University</a:t>
            </a:r>
          </a:p>
          <a:p>
            <a:r>
              <a:rPr lang="en-US" b="1" dirty="0"/>
              <a:t>Acknowledgements:</a:t>
            </a:r>
            <a:r>
              <a:rPr lang="en-US" dirty="0"/>
              <a:t> Dr. Darrel Smith (Embry-Riddle Aeronautical University), Dr. Anne Boettcher Smith (Embry-Riddle Aeronautical University)</a:t>
            </a:r>
          </a:p>
          <a:p>
            <a:endParaRPr lang="en-US" dirty="0"/>
          </a:p>
        </p:txBody>
      </p:sp>
      <p:pic>
        <p:nvPicPr>
          <p:cNvPr id="4" name="Picture 5" descr="AZSGC_sunset">
            <a:extLst>
              <a:ext uri="{FF2B5EF4-FFF2-40B4-BE49-F238E27FC236}">
                <a16:creationId xmlns:a16="http://schemas.microsoft.com/office/drawing/2014/main" id="{271203F5-5979-47E7-8EA1-328366FC4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mbry–Riddle Aeronautical University - Wikipedia">
            <a:extLst>
              <a:ext uri="{FF2B5EF4-FFF2-40B4-BE49-F238E27FC236}">
                <a16:creationId xmlns:a16="http://schemas.microsoft.com/office/drawing/2014/main" id="{815C31EC-A061-4E0A-9AEF-019C2064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 insignia - Wikipedia">
            <a:extLst>
              <a:ext uri="{FF2B5EF4-FFF2-40B4-BE49-F238E27FC236}">
                <a16:creationId xmlns:a16="http://schemas.microsoft.com/office/drawing/2014/main" id="{6E2FEDF5-142A-4B43-879A-72449828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4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6D6E-8EDD-4047-949A-5EAEBE3F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3766-36BC-4A46-9AE1-BC8AC091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Martynov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 V. et al. “Sensitivity of the Advanced LIGO Detectors at the Beginning of Gravitational Wave Astronomy.” Physical Review D 93.11 (2016): n.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Crossref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Web.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 ii supernova. (2021, March 28). Retrieved April 02, 2021, from https://en.wikipedia.org/wiki/Type_II_supernova</a:t>
            </a: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Viets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Wade, M., Urban, A.,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Kandhasamy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Betzwieser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J., Brown, D., . . . Weinstein, A. (2018, March 13). Reconstructing the calibrated strain signal in the advanced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detectors. Retrieved April 02, 2021, from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https://arxiv.org/abs/1710.09973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Embry–Riddle Aeronautical University - Wikipedia">
            <a:extLst>
              <a:ext uri="{FF2B5EF4-FFF2-40B4-BE49-F238E27FC236}">
                <a16:creationId xmlns:a16="http://schemas.microsoft.com/office/drawing/2014/main" id="{D2E67217-BFD7-4557-865E-DBD899D7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SA insignia - Wikipedia">
            <a:extLst>
              <a:ext uri="{FF2B5EF4-FFF2-40B4-BE49-F238E27FC236}">
                <a16:creationId xmlns:a16="http://schemas.microsoft.com/office/drawing/2014/main" id="{2593241A-925B-4C60-BF55-F861EDCE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9CA92B45-7F0D-44F9-8FEE-03EE64D06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6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5EF7-081A-4832-9E09-C86009CC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756" y="2569065"/>
            <a:ext cx="2794488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5" descr="AZSGC_sunset">
            <a:extLst>
              <a:ext uri="{FF2B5EF4-FFF2-40B4-BE49-F238E27FC236}">
                <a16:creationId xmlns:a16="http://schemas.microsoft.com/office/drawing/2014/main" id="{6659151D-EA46-428F-A5F3-7849AD7BC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mbry–Riddle Aeronautical University - Wikipedia">
            <a:extLst>
              <a:ext uri="{FF2B5EF4-FFF2-40B4-BE49-F238E27FC236}">
                <a16:creationId xmlns:a16="http://schemas.microsoft.com/office/drawing/2014/main" id="{24B1E684-8FD7-435F-BADF-405C1535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SA insignia - Wikipedia">
            <a:extLst>
              <a:ext uri="{FF2B5EF4-FFF2-40B4-BE49-F238E27FC236}">
                <a16:creationId xmlns:a16="http://schemas.microsoft.com/office/drawing/2014/main" id="{F1E0CC72-6DAD-4162-A4CC-7ADDB8F4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1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752F-EAB1-47EC-BA70-76199BFC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Gravitational-Waves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E8B7F-4676-4E7A-8A6D-7DA1B1D77F2B}"/>
              </a:ext>
            </a:extLst>
          </p:cNvPr>
          <p:cNvSpPr txBox="1"/>
          <p:nvPr/>
        </p:nvSpPr>
        <p:spPr>
          <a:xfrm>
            <a:off x="1302713" y="4990289"/>
            <a:ext cx="606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https://www.researchgate.net/figure/Left-panel-LIGO-Hanford-site-USA-The-two-arms-of-the-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interferometer-are-about_fig3_331246187</a:t>
            </a:r>
          </a:p>
        </p:txBody>
      </p:sp>
      <p:pic>
        <p:nvPicPr>
          <p:cNvPr id="5" name="Picture 5" descr="AZSGC_sunset">
            <a:extLst>
              <a:ext uri="{FF2B5EF4-FFF2-40B4-BE49-F238E27FC236}">
                <a16:creationId xmlns:a16="http://schemas.microsoft.com/office/drawing/2014/main" id="{BD286A71-E018-4616-AEF7-B2A0E806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ry–Riddle Aeronautical University - Wikipedia">
            <a:extLst>
              <a:ext uri="{FF2B5EF4-FFF2-40B4-BE49-F238E27FC236}">
                <a16:creationId xmlns:a16="http://schemas.microsoft.com/office/drawing/2014/main" id="{49C4B335-2046-476C-AACA-52A2B1C1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ASA insignia - Wikipedia">
            <a:extLst>
              <a:ext uri="{FF2B5EF4-FFF2-40B4-BE49-F238E27FC236}">
                <a16:creationId xmlns:a16="http://schemas.microsoft.com/office/drawing/2014/main" id="{750BA587-9478-4D37-8B63-FBCDF434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210E69-A31C-46BE-B671-807DA74051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1"/>
          <a:stretch/>
        </p:blipFill>
        <p:spPr>
          <a:xfrm>
            <a:off x="1777960" y="1528935"/>
            <a:ext cx="5767900" cy="3242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36A08-398D-4466-8132-3A7DA5B21C6E}"/>
              </a:ext>
            </a:extLst>
          </p:cNvPr>
          <p:cNvSpPr txBox="1"/>
          <p:nvPr/>
        </p:nvSpPr>
        <p:spPr>
          <a:xfrm>
            <a:off x="472861" y="15720004"/>
            <a:ext cx="13374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Artist's impression of gravitational waves generated by binary neutron stars.</a:t>
            </a:r>
          </a:p>
          <a:p>
            <a:pPr algn="ctr"/>
            <a:r>
              <a:rPr lang="en-US" sz="1600" dirty="0"/>
              <a:t>Credits: R. Hurt/Caltech-JPL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4F9E3-E607-40FD-BB63-F65F2D822A6E}"/>
              </a:ext>
            </a:extLst>
          </p:cNvPr>
          <p:cNvSpPr txBox="1"/>
          <p:nvPr/>
        </p:nvSpPr>
        <p:spPr>
          <a:xfrm>
            <a:off x="1200583" y="4765136"/>
            <a:ext cx="6922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Artist's impression of gravitational waves generated by binary neutron stars.</a:t>
            </a:r>
          </a:p>
          <a:p>
            <a:pPr algn="ctr"/>
            <a:r>
              <a:rPr lang="en-US" sz="1400" dirty="0"/>
              <a:t>Credits: R. Hurt/Caltech-JPL</a:t>
            </a:r>
          </a:p>
        </p:txBody>
      </p:sp>
    </p:spTree>
    <p:extLst>
      <p:ext uri="{BB962C8B-B14F-4D97-AF65-F5344CB8AC3E}">
        <p14:creationId xmlns:p14="http://schemas.microsoft.com/office/powerpoint/2010/main" val="100670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752F-EAB1-47EC-BA70-76199BFC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= </a:t>
            </a:r>
            <a:r>
              <a:rPr lang="en-US" u="sng" dirty="0"/>
              <a:t>L</a:t>
            </a:r>
            <a:r>
              <a:rPr lang="en-US" dirty="0"/>
              <a:t>aser </a:t>
            </a:r>
            <a:r>
              <a:rPr lang="en-US" u="sng" dirty="0"/>
              <a:t>I</a:t>
            </a:r>
            <a:r>
              <a:rPr lang="en-US" dirty="0"/>
              <a:t>nterferometer </a:t>
            </a:r>
            <a:r>
              <a:rPr lang="en-US" u="sng" dirty="0"/>
              <a:t>G</a:t>
            </a:r>
            <a:r>
              <a:rPr lang="en-US" dirty="0"/>
              <a:t>ravitational-Wave </a:t>
            </a:r>
            <a:r>
              <a:rPr lang="en-US" u="sng" dirty="0"/>
              <a:t>O</a:t>
            </a:r>
            <a:r>
              <a:rPr lang="en-US" dirty="0"/>
              <a:t>bservatory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E8B7F-4676-4E7A-8A6D-7DA1B1D77F2B}"/>
              </a:ext>
            </a:extLst>
          </p:cNvPr>
          <p:cNvSpPr txBox="1"/>
          <p:nvPr/>
        </p:nvSpPr>
        <p:spPr>
          <a:xfrm>
            <a:off x="1302713" y="4990289"/>
            <a:ext cx="6063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https://www.researchgate.net/figure/Left-panel-LIGO-Hanford-site-USA-The-two-arms-of-the-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interferometer-are-about_fig3_331246187</a:t>
            </a:r>
          </a:p>
        </p:txBody>
      </p:sp>
      <p:pic>
        <p:nvPicPr>
          <p:cNvPr id="5" name="Picture 5" descr="AZSGC_sunset">
            <a:extLst>
              <a:ext uri="{FF2B5EF4-FFF2-40B4-BE49-F238E27FC236}">
                <a16:creationId xmlns:a16="http://schemas.microsoft.com/office/drawing/2014/main" id="{BD286A71-E018-4616-AEF7-B2A0E806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ry–Riddle Aeronautical University - Wikipedia">
            <a:extLst>
              <a:ext uri="{FF2B5EF4-FFF2-40B4-BE49-F238E27FC236}">
                <a16:creationId xmlns:a16="http://schemas.microsoft.com/office/drawing/2014/main" id="{49C4B335-2046-476C-AACA-52A2B1C1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NASA insignia - Wikipedia">
            <a:extLst>
              <a:ext uri="{FF2B5EF4-FFF2-40B4-BE49-F238E27FC236}">
                <a16:creationId xmlns:a16="http://schemas.microsoft.com/office/drawing/2014/main" id="{750BA587-9478-4D37-8B63-FBCDF434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FE8712C-4183-47F0-93A0-CEB9671D3F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/>
          <a:stretch/>
        </p:blipFill>
        <p:spPr>
          <a:xfrm>
            <a:off x="2087768" y="1617923"/>
            <a:ext cx="4968463" cy="3834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923C2-E8E1-48D2-A341-FB5AE31CEA00}"/>
              </a:ext>
            </a:extLst>
          </p:cNvPr>
          <p:cNvSpPr txBox="1"/>
          <p:nvPr/>
        </p:nvSpPr>
        <p:spPr>
          <a:xfrm>
            <a:off x="3369018" y="5299166"/>
            <a:ext cx="262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https://arxiv.org/abs/1710.09973</a:t>
            </a:r>
          </a:p>
        </p:txBody>
      </p:sp>
    </p:spTree>
    <p:extLst>
      <p:ext uri="{BB962C8B-B14F-4D97-AF65-F5344CB8AC3E}">
        <p14:creationId xmlns:p14="http://schemas.microsoft.com/office/powerpoint/2010/main" val="405117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3AC7-0146-4EAB-8763-AAF8996A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0894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The overall goal of this project: </a:t>
            </a:r>
            <a:r>
              <a:rPr lang="en-US" sz="3200" dirty="0"/>
              <a:t>detecting gravitational waves (GW’s) in the low frequency regime (below 10 Hz)</a:t>
            </a:r>
          </a:p>
        </p:txBody>
      </p:sp>
      <p:pic>
        <p:nvPicPr>
          <p:cNvPr id="5" name="Picture 5" descr="AZSGC_sunset">
            <a:extLst>
              <a:ext uri="{FF2B5EF4-FFF2-40B4-BE49-F238E27FC236}">
                <a16:creationId xmlns:a16="http://schemas.microsoft.com/office/drawing/2014/main" id="{D4EC0BA2-B4CA-42C3-B226-08BD91AD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ry–Riddle Aeronautical University - Wikipedia">
            <a:extLst>
              <a:ext uri="{FF2B5EF4-FFF2-40B4-BE49-F238E27FC236}">
                <a16:creationId xmlns:a16="http://schemas.microsoft.com/office/drawing/2014/main" id="{E869E713-4366-4DF2-8B84-D54F5D9E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ASA insignia - Wikipedia">
            <a:extLst>
              <a:ext uri="{FF2B5EF4-FFF2-40B4-BE49-F238E27FC236}">
                <a16:creationId xmlns:a16="http://schemas.microsoft.com/office/drawing/2014/main" id="{42394CCB-9F80-468E-883E-9141D4D9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2A8B8B-39EE-430E-80B5-9876FE34C4BD}"/>
              </a:ext>
            </a:extLst>
          </p:cNvPr>
          <p:cNvSpPr txBox="1"/>
          <p:nvPr/>
        </p:nvSpPr>
        <p:spPr>
          <a:xfrm>
            <a:off x="703648" y="2318828"/>
            <a:ext cx="3367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Essentially, this regime is where the supernovae core-collapse and pre-merger binary star mergers are relevant.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5576A9-6901-46DD-8DF8-F7FB9241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76" y="1857835"/>
            <a:ext cx="4043673" cy="30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D1BD04-F2CB-400C-8B4A-3D8CDFC333E9}"/>
              </a:ext>
            </a:extLst>
          </p:cNvPr>
          <p:cNvSpPr txBox="1"/>
          <p:nvPr/>
        </p:nvSpPr>
        <p:spPr>
          <a:xfrm>
            <a:off x="4870086" y="4934829"/>
            <a:ext cx="3246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https://en.wikipedia.org/wiki/Type_II_supernova</a:t>
            </a:r>
          </a:p>
        </p:txBody>
      </p:sp>
    </p:spTree>
    <p:extLst>
      <p:ext uri="{BB962C8B-B14F-4D97-AF65-F5344CB8AC3E}">
        <p14:creationId xmlns:p14="http://schemas.microsoft.com/office/powerpoint/2010/main" val="331599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3AC7-0146-4EAB-8763-AAF8996A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Sensitivity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D743D5-E875-4C68-B681-D74011F82F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1" y="1690689"/>
            <a:ext cx="4511521" cy="33113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1BF1A-F075-4108-8DEF-8114E88DAFA2}"/>
              </a:ext>
            </a:extLst>
          </p:cNvPr>
          <p:cNvSpPr txBox="1"/>
          <p:nvPr/>
        </p:nvSpPr>
        <p:spPr>
          <a:xfrm>
            <a:off x="5292755" y="1976768"/>
            <a:ext cx="32225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graph shows the level of strain noise that LIGO detectors can detect.  The lower the lines, the more sensitive the detectors are.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 descr="AZSGC_sunset">
            <a:extLst>
              <a:ext uri="{FF2B5EF4-FFF2-40B4-BE49-F238E27FC236}">
                <a16:creationId xmlns:a16="http://schemas.microsoft.com/office/drawing/2014/main" id="{D4EC0BA2-B4CA-42C3-B226-08BD91AD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mbry–Riddle Aeronautical University - Wikipedia">
            <a:extLst>
              <a:ext uri="{FF2B5EF4-FFF2-40B4-BE49-F238E27FC236}">
                <a16:creationId xmlns:a16="http://schemas.microsoft.com/office/drawing/2014/main" id="{E869E713-4366-4DF2-8B84-D54F5D9E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ASA insignia - Wikipedia">
            <a:extLst>
              <a:ext uri="{FF2B5EF4-FFF2-40B4-BE49-F238E27FC236}">
                <a16:creationId xmlns:a16="http://schemas.microsoft.com/office/drawing/2014/main" id="{42394CCB-9F80-468E-883E-9141D4D9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1AA1D3-C2AB-4283-8D66-9EB97D3CD4C5}"/>
              </a:ext>
            </a:extLst>
          </p:cNvPr>
          <p:cNvSpPr txBox="1"/>
          <p:nvPr/>
        </p:nvSpPr>
        <p:spPr>
          <a:xfrm>
            <a:off x="628650" y="4848171"/>
            <a:ext cx="262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https://arxiv.org/abs/1604.00439</a:t>
            </a:r>
          </a:p>
        </p:txBody>
      </p:sp>
    </p:spTree>
    <p:extLst>
      <p:ext uri="{BB962C8B-B14F-4D97-AF65-F5344CB8AC3E}">
        <p14:creationId xmlns:p14="http://schemas.microsoft.com/office/powerpoint/2010/main" val="95384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1335-C246-4414-A355-FD7A5B3B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Experimental Model Set-Up</a:t>
            </a:r>
          </a:p>
        </p:txBody>
      </p:sp>
      <p:pic>
        <p:nvPicPr>
          <p:cNvPr id="25" name="Picture 5" descr="AZSGC_sunset">
            <a:extLst>
              <a:ext uri="{FF2B5EF4-FFF2-40B4-BE49-F238E27FC236}">
                <a16:creationId xmlns:a16="http://schemas.microsoft.com/office/drawing/2014/main" id="{8F00E15F-017D-4B1E-96C2-B8318637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Embry–Riddle Aeronautical University - Wikipedia">
            <a:extLst>
              <a:ext uri="{FF2B5EF4-FFF2-40B4-BE49-F238E27FC236}">
                <a16:creationId xmlns:a16="http://schemas.microsoft.com/office/drawing/2014/main" id="{AAFA33A0-723E-43DA-9E59-28C9E7B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ASA insignia - Wikipedia">
            <a:extLst>
              <a:ext uri="{FF2B5EF4-FFF2-40B4-BE49-F238E27FC236}">
                <a16:creationId xmlns:a16="http://schemas.microsoft.com/office/drawing/2014/main" id="{9DEEC316-5007-4189-8BDE-B771AF95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EF41D4-D627-4CA0-BD16-338E65818F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79" r="2" b="2"/>
          <a:stretch/>
        </p:blipFill>
        <p:spPr>
          <a:xfrm rot="5400000">
            <a:off x="490562" y="1622404"/>
            <a:ext cx="4276673" cy="30670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587F2-F272-491D-8AB2-C7FBF4E36F00}"/>
              </a:ext>
            </a:extLst>
          </p:cNvPr>
          <p:cNvSpPr txBox="1"/>
          <p:nvPr/>
        </p:nvSpPr>
        <p:spPr>
          <a:xfrm>
            <a:off x="4674344" y="2083907"/>
            <a:ext cx="44696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Quick overview of experimental setup: </a:t>
            </a:r>
          </a:p>
          <a:p>
            <a:r>
              <a:rPr lang="en-US" b="1" dirty="0"/>
              <a:t>The torsion pendulum apparatus for this experiment contains two parts: 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the actual torsion pendulum balance</a:t>
            </a:r>
          </a:p>
          <a:p>
            <a:pPr marL="342900" indent="-342900">
              <a:buAutoNum type="arabicParenR"/>
            </a:pPr>
            <a:r>
              <a:rPr lang="en-US" dirty="0"/>
              <a:t>a split mirror photodiode system.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6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1335-C246-4414-A355-FD7A5B3B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Experimental Model Set-Up</a:t>
            </a:r>
          </a:p>
        </p:txBody>
      </p:sp>
      <p:pic>
        <p:nvPicPr>
          <p:cNvPr id="25" name="Picture 5" descr="AZSGC_sunset">
            <a:extLst>
              <a:ext uri="{FF2B5EF4-FFF2-40B4-BE49-F238E27FC236}">
                <a16:creationId xmlns:a16="http://schemas.microsoft.com/office/drawing/2014/main" id="{8F00E15F-017D-4B1E-96C2-B8318637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Embry–Riddle Aeronautical University - Wikipedia">
            <a:extLst>
              <a:ext uri="{FF2B5EF4-FFF2-40B4-BE49-F238E27FC236}">
                <a16:creationId xmlns:a16="http://schemas.microsoft.com/office/drawing/2014/main" id="{AAFA33A0-723E-43DA-9E59-28C9E7B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ASA insignia - Wikipedia">
            <a:extLst>
              <a:ext uri="{FF2B5EF4-FFF2-40B4-BE49-F238E27FC236}">
                <a16:creationId xmlns:a16="http://schemas.microsoft.com/office/drawing/2014/main" id="{9DEEC316-5007-4189-8BDE-B771AF95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EF41D4-D627-4CA0-BD16-338E65818F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79" r="2" b="2"/>
          <a:stretch/>
        </p:blipFill>
        <p:spPr>
          <a:xfrm rot="5400000">
            <a:off x="490562" y="1622404"/>
            <a:ext cx="4276673" cy="3067050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587F2-F272-491D-8AB2-C7FBF4E36F00}"/>
                  </a:ext>
                </a:extLst>
              </p:cNvPr>
              <p:cNvSpPr txBox="1"/>
              <p:nvPr/>
            </p:nvSpPr>
            <p:spPr>
              <a:xfrm>
                <a:off x="4512417" y="988178"/>
                <a:ext cx="4469656" cy="481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Experimental evidence seems to point out that both translational and rotational </a:t>
                </a:r>
                <a:r>
                  <a:rPr lang="en-US" sz="1800" b="1" dirty="0"/>
                  <a:t>degrees of freedom </a:t>
                </a:r>
                <a:r>
                  <a:rPr lang="en-US" sz="1800" dirty="0"/>
                  <a:t>for LIGO suspensions to be described by the equation of a regular harmonic oscillator which is driven by an external force equation given by: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̈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̇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  <a:p>
                <a:r>
                  <a:rPr lang="en-US" sz="1800" dirty="0"/>
                  <a:t>Meaning of constants:</a:t>
                </a:r>
              </a:p>
              <a:p>
                <a:pPr marL="171446" indent="-171446">
                  <a:buFont typeface="+mj-lt"/>
                  <a:buAutoNum type="arabicPeriod"/>
                </a:pPr>
                <a:r>
                  <a:rPr lang="en-US" sz="1800" dirty="0"/>
                  <a:t>the first term corresponds to the acceleration term in Newton's Second Law</a:t>
                </a:r>
              </a:p>
              <a:p>
                <a:pPr marL="171446" indent="-171446">
                  <a:buFont typeface="+mj-lt"/>
                  <a:buAutoNum type="arabicPeriod"/>
                </a:pPr>
                <a:r>
                  <a:rPr lang="en-US" sz="1800" dirty="0"/>
                  <a:t>The second term corresponds to friction, the depending oscillation</a:t>
                </a:r>
              </a:p>
              <a:p>
                <a:pPr marL="171446" indent="-171446">
                  <a:buFont typeface="+mj-lt"/>
                  <a:buAutoNum type="arabicPeriod"/>
                </a:pPr>
                <a:r>
                  <a:rPr lang="en-US" sz="1800" dirty="0"/>
                  <a:t>The third term is the recoil force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587F2-F272-491D-8AB2-C7FBF4E3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17" y="988178"/>
                <a:ext cx="4469656" cy="4817344"/>
              </a:xfrm>
              <a:prstGeom prst="rect">
                <a:avLst/>
              </a:prstGeom>
              <a:blipFill>
                <a:blip r:embed="rId6"/>
                <a:stretch>
                  <a:fillRect l="-1091" t="-633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23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1335-C246-4414-A355-FD7A5B3B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Experimental Model Set-Up</a:t>
            </a:r>
          </a:p>
        </p:txBody>
      </p:sp>
      <p:pic>
        <p:nvPicPr>
          <p:cNvPr id="25" name="Picture 5" descr="AZSGC_sunset">
            <a:extLst>
              <a:ext uri="{FF2B5EF4-FFF2-40B4-BE49-F238E27FC236}">
                <a16:creationId xmlns:a16="http://schemas.microsoft.com/office/drawing/2014/main" id="{8F00E15F-017D-4B1E-96C2-B83186371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Embry–Riddle Aeronautical University - Wikipedia">
            <a:extLst>
              <a:ext uri="{FF2B5EF4-FFF2-40B4-BE49-F238E27FC236}">
                <a16:creationId xmlns:a16="http://schemas.microsoft.com/office/drawing/2014/main" id="{AAFA33A0-723E-43DA-9E59-28C9E7B2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ASA insignia - Wikipedia">
            <a:extLst>
              <a:ext uri="{FF2B5EF4-FFF2-40B4-BE49-F238E27FC236}">
                <a16:creationId xmlns:a16="http://schemas.microsoft.com/office/drawing/2014/main" id="{9DEEC316-5007-4189-8BDE-B771AF95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EF41D4-D627-4CA0-BD16-338E65818F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79" r="2" b="2"/>
          <a:stretch/>
        </p:blipFill>
        <p:spPr>
          <a:xfrm rot="5400000">
            <a:off x="490562" y="1622404"/>
            <a:ext cx="4276673" cy="306705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A587F2-F272-491D-8AB2-C7FBF4E36F00}"/>
              </a:ext>
            </a:extLst>
          </p:cNvPr>
          <p:cNvSpPr txBox="1"/>
          <p:nvPr/>
        </p:nvSpPr>
        <p:spPr>
          <a:xfrm>
            <a:off x="4350327" y="1863267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Goals for the project:</a:t>
            </a:r>
          </a:p>
          <a:p>
            <a:pPr marL="257168" indent="-257168">
              <a:buFont typeface="+mj-lt"/>
              <a:buAutoNum type="arabicPeriod"/>
            </a:pPr>
            <a:r>
              <a:rPr lang="en-US" sz="1800" dirty="0"/>
              <a:t>Successfully construct a working torsion pendulum which mimics the behavior of the LIGO quadrupole suspension system</a:t>
            </a:r>
          </a:p>
          <a:p>
            <a:pPr marL="257168" indent="-257168">
              <a:buFont typeface="+mj-lt"/>
              <a:buAutoNum type="arabicPeriod"/>
            </a:pPr>
            <a:r>
              <a:rPr lang="en-US" sz="1800" dirty="0"/>
              <a:t>Determine the coefficients (</a:t>
            </a:r>
            <a:r>
              <a:rPr lang="en-US" sz="1800" dirty="0" err="1"/>
              <a:t>a,b,c</a:t>
            </a:r>
            <a:r>
              <a:rPr lang="en-US" sz="1800" dirty="0"/>
              <a:t>) for force of the laser, friction, and recoil force </a:t>
            </a:r>
          </a:p>
          <a:p>
            <a:pPr marL="257168" indent="-257168">
              <a:buFont typeface="+mj-lt"/>
              <a:buAutoNum type="arabicPeriod"/>
            </a:pPr>
            <a:r>
              <a:rPr lang="en-US" sz="1800" dirty="0"/>
              <a:t>Observe methods for differentiating low frequency torsion from low frequency gravitational wave detections </a:t>
            </a:r>
          </a:p>
        </p:txBody>
      </p:sp>
    </p:spTree>
    <p:extLst>
      <p:ext uri="{BB962C8B-B14F-4D97-AF65-F5344CB8AC3E}">
        <p14:creationId xmlns:p14="http://schemas.microsoft.com/office/powerpoint/2010/main" val="397859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5EF7-081A-4832-9E09-C86009CC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486A-133B-43D6-87A7-E6FBEF517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Troubleshooting the vacuum</a:t>
            </a:r>
          </a:p>
          <a:p>
            <a:r>
              <a:rPr lang="en-US" dirty="0"/>
              <a:t>Set up and align optics </a:t>
            </a:r>
          </a:p>
          <a:p>
            <a:r>
              <a:rPr lang="en-US" dirty="0"/>
              <a:t>Train new students </a:t>
            </a:r>
          </a:p>
          <a:p>
            <a:r>
              <a:rPr lang="en-US" dirty="0"/>
              <a:t>Calibrate equipment</a:t>
            </a:r>
          </a:p>
          <a:p>
            <a:r>
              <a:rPr lang="en-US" dirty="0"/>
              <a:t>Conduct experiment</a:t>
            </a:r>
          </a:p>
        </p:txBody>
      </p:sp>
      <p:pic>
        <p:nvPicPr>
          <p:cNvPr id="4" name="Picture 5" descr="AZSGC_sunset">
            <a:extLst>
              <a:ext uri="{FF2B5EF4-FFF2-40B4-BE49-F238E27FC236}">
                <a16:creationId xmlns:a16="http://schemas.microsoft.com/office/drawing/2014/main" id="{6659151D-EA46-428F-A5F3-7849AD7BC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222507" y="5368973"/>
            <a:ext cx="803863" cy="1379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mbry–Riddle Aeronautical University - Wikipedia">
            <a:extLst>
              <a:ext uri="{FF2B5EF4-FFF2-40B4-BE49-F238E27FC236}">
                <a16:creationId xmlns:a16="http://schemas.microsoft.com/office/drawing/2014/main" id="{24B1E684-8FD7-435F-BADF-405C15353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1" y="5468136"/>
            <a:ext cx="1180915" cy="1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SA insignia - Wikipedia">
            <a:extLst>
              <a:ext uri="{FF2B5EF4-FFF2-40B4-BE49-F238E27FC236}">
                <a16:creationId xmlns:a16="http://schemas.microsoft.com/office/drawing/2014/main" id="{F1E0CC72-6DAD-4162-A4CC-7ADDB8F4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51" y="5530345"/>
            <a:ext cx="1458527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565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Low Frequency Prototype of Laser Interferometer Suspensions for Gravitational Wave Detection</vt:lpstr>
      <vt:lpstr>Gravitational-Waves</vt:lpstr>
      <vt:lpstr>LIGO = Laser Interferometer Gravitational-Wave Observatory</vt:lpstr>
      <vt:lpstr>The overall goal of this project: detecting gravitational waves (GW’s) in the low frequency regime (below 10 Hz)</vt:lpstr>
      <vt:lpstr>Detector Sensitivity</vt:lpstr>
      <vt:lpstr>Experimental Model Set-Up</vt:lpstr>
      <vt:lpstr>Experimental Model Set-Up</vt:lpstr>
      <vt:lpstr>Experimental Model Set-Up</vt:lpstr>
      <vt:lpstr>Looking Ahead: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Yuka Lin</dc:creator>
  <cp:lastModifiedBy>Lin, Yuka</cp:lastModifiedBy>
  <cp:revision>33</cp:revision>
  <dcterms:created xsi:type="dcterms:W3CDTF">2021-03-30T00:59:23Z</dcterms:created>
  <dcterms:modified xsi:type="dcterms:W3CDTF">2022-04-09T03:31:20Z</dcterms:modified>
</cp:coreProperties>
</file>